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7" r:id="rId2"/>
    <p:sldId id="28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8" r:id="rId15"/>
    <p:sldId id="269" r:id="rId16"/>
    <p:sldId id="277" r:id="rId17"/>
    <p:sldId id="271" r:id="rId18"/>
    <p:sldId id="282" r:id="rId19"/>
    <p:sldId id="283" r:id="rId20"/>
    <p:sldId id="284" r:id="rId21"/>
    <p:sldId id="272" r:id="rId22"/>
    <p:sldId id="273" r:id="rId23"/>
    <p:sldId id="274" r:id="rId24"/>
    <p:sldId id="279" r:id="rId25"/>
    <p:sldId id="275" r:id="rId26"/>
    <p:sldId id="276" r:id="rId27"/>
    <p:sldId id="281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364" autoAdjust="0"/>
    <p:restoredTop sz="94660"/>
  </p:normalViewPr>
  <p:slideViewPr>
    <p:cSldViewPr>
      <p:cViewPr>
        <p:scale>
          <a:sx n="66" d="100"/>
          <a:sy n="66" d="100"/>
        </p:scale>
        <p:origin x="-67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984DA082-48F8-43B9-BBA3-AEED5D495981}" type="datetimeFigureOut">
              <a:rPr lang="ru-RU" smtClean="0"/>
              <a:pPr>
                <a:defRPr/>
              </a:pPr>
              <a:t>03.08.2012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462EEDBA-729C-4321-84BA-4687889D71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96FFD5-3962-4D09-B09E-721C9C9FC7A8}" type="datetimeFigureOut">
              <a:rPr lang="ru-RU" smtClean="0"/>
              <a:pPr>
                <a:defRPr/>
              </a:pPr>
              <a:t>03.08.2012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84644B-E863-4F2E-9EA9-2A517824F5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764193-B2AD-4D27-B586-567259DB4622}" type="datetimeFigureOut">
              <a:rPr lang="ru-RU" smtClean="0"/>
              <a:pPr>
                <a:defRPr/>
              </a:pPr>
              <a:t>03.08.2012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EA0D6-1B17-4F92-89CD-D091736699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A82C51CB-FB52-417C-A196-E7ECB0B575D1}" type="datetimeFigureOut">
              <a:rPr lang="ru-RU" smtClean="0"/>
              <a:pPr>
                <a:defRPr/>
              </a:pPr>
              <a:t>03.08.2012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FBD35D6C-B493-469C-8086-D2BD084340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EC4D3945-606D-4D5F-A429-E5E2E3C5F17E}" type="datetimeFigureOut">
              <a:rPr lang="ru-RU" smtClean="0"/>
              <a:pPr>
                <a:defRPr/>
              </a:pPr>
              <a:t>03.08.2012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29A7A678-D6DE-44A9-83B8-7C0108435B5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6EC10D-C95E-4AF9-9F21-42B4704B6886}" type="datetimeFigureOut">
              <a:rPr lang="ru-RU" smtClean="0"/>
              <a:pPr>
                <a:defRPr/>
              </a:pPr>
              <a:t>03.08.2012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3FF1BC-B975-487B-BE5A-97113BA71B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F80998-FDE5-411C-9D62-A1F7B07C0428}" type="datetimeFigureOut">
              <a:rPr lang="ru-RU" smtClean="0"/>
              <a:pPr>
                <a:defRPr/>
              </a:pPr>
              <a:t>03.08.2012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B13C1-119A-477C-B124-783E7658A2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BDC7D28-07AE-43E3-B9B1-4DC3C4DB5512}" type="datetimeFigureOut">
              <a:rPr lang="ru-RU" smtClean="0"/>
              <a:pPr>
                <a:defRPr/>
              </a:pPr>
              <a:t>03.08.2012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7862B9E-429E-475F-A773-BF29CB05AF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E5767F-65DD-4101-9EC9-E616639C524E}" type="datetimeFigureOut">
              <a:rPr lang="ru-RU" smtClean="0"/>
              <a:pPr>
                <a:defRPr/>
              </a:pPr>
              <a:t>03.08.2012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9D7DB2-9E4F-4309-A88E-FB9F92C555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F4AF243-FACF-4D0D-B309-AE93D683D08D}" type="datetimeFigureOut">
              <a:rPr lang="ru-RU" smtClean="0"/>
              <a:pPr>
                <a:defRPr/>
              </a:pPr>
              <a:t>03.08.2012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4BCC7DEA-20DB-4553-9690-77B5C0FC57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46CE866-5C3B-4A02-B26A-B879683869FA}" type="datetimeFigureOut">
              <a:rPr lang="ru-RU" smtClean="0"/>
              <a:pPr>
                <a:defRPr/>
              </a:pPr>
              <a:t>03.08.2012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CD29822-4D94-488D-BD33-3EE969F34E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AD101C0-25F6-40F0-8638-0558B544FB79}" type="datetimeFigureOut">
              <a:rPr lang="ru-RU" smtClean="0"/>
              <a:pPr>
                <a:defRPr/>
              </a:pPr>
              <a:t>03.08.2012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9C8782-D903-45B7-8DDA-C1E44CC07A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</a:rPr>
              <a:t>Публичный отчет о деятельности</a:t>
            </a:r>
            <a:br>
              <a:rPr lang="ru-RU" sz="4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МБОУ Мокинская средняя общеобразовательная школа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за 2011/2012 учебный год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3000" smtClean="0"/>
              <a:t>Игровые технологии</a:t>
            </a:r>
          </a:p>
          <a:p>
            <a:pPr eaLnBrk="1" hangingPunct="1">
              <a:lnSpc>
                <a:spcPct val="90000"/>
              </a:lnSpc>
            </a:pPr>
            <a:r>
              <a:rPr lang="ru-RU" sz="3000" smtClean="0"/>
              <a:t>Информационные технологии (использование презентаций, электронных учебников, пособий  на уроках)</a:t>
            </a:r>
          </a:p>
          <a:p>
            <a:pPr eaLnBrk="1" hangingPunct="1">
              <a:lnSpc>
                <a:spcPct val="90000"/>
              </a:lnSpc>
            </a:pPr>
            <a:r>
              <a:rPr lang="ru-RU" sz="3000" smtClean="0"/>
              <a:t>Технологии критического мышления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3000" smtClean="0"/>
              <a:t>Проблемное обучение</a:t>
            </a:r>
          </a:p>
          <a:p>
            <a:pPr eaLnBrk="1" hangingPunct="1">
              <a:lnSpc>
                <a:spcPct val="90000"/>
              </a:lnSpc>
            </a:pPr>
            <a:r>
              <a:rPr lang="ru-RU" sz="3000" smtClean="0"/>
              <a:t>Технология «Дебаты»</a:t>
            </a:r>
          </a:p>
          <a:p>
            <a:pPr eaLnBrk="1" hangingPunct="1">
              <a:lnSpc>
                <a:spcPct val="90000"/>
              </a:lnSpc>
            </a:pPr>
            <a:r>
              <a:rPr lang="ru-RU" sz="3000" smtClean="0"/>
              <a:t>Проектные и исследовательские технологи</a:t>
            </a:r>
          </a:p>
          <a:p>
            <a:pPr eaLnBrk="1" hangingPunct="1"/>
            <a:endParaRPr lang="ru-RU" smtClean="0"/>
          </a:p>
        </p:txBody>
      </p:sp>
      <p:sp>
        <p:nvSpPr>
          <p:cNvPr id="22531" name="Прямоугольник 3"/>
          <p:cNvSpPr>
            <a:spLocks noChangeArrowheads="1"/>
          </p:cNvSpPr>
          <p:nvPr/>
        </p:nvSpPr>
        <p:spPr bwMode="auto">
          <a:xfrm>
            <a:off x="250825" y="428625"/>
            <a:ext cx="8713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Образовательные программы и технологии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/>
          </p:cNvSpPr>
          <p:nvPr>
            <p:ph sz="quarter" idx="1"/>
          </p:nvPr>
        </p:nvSpPr>
        <p:spPr>
          <a:xfrm>
            <a:off x="301625" y="1527174"/>
            <a:ext cx="8504238" cy="5070177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28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Предметный курс по истории «История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Прикамья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(7, 8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Предметный курс по обществознанию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«Подросток и право» (9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Факультативный курс «Основы проектной деятельности» (5, 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Предметный курс «МХК» (5 – 8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Предметный курс по информатике «Пользователь ПК» ( 5, 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Предметный курс по географии «Практикум по географии» ( 6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Предметный курс по черчению «Компас» (9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Предметный курс по английскому языку «Практическая грамматика английского языка» ( 9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Профориентационный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курс «Человек и профессия» (8, 9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Ориентационный курс «Бизнес и производство»  (9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3555" name="Прямоугольник 3"/>
          <p:cNvSpPr>
            <a:spLocks noChangeArrowheads="1"/>
          </p:cNvSpPr>
          <p:nvPr/>
        </p:nvSpPr>
        <p:spPr bwMode="auto">
          <a:xfrm>
            <a:off x="642938" y="285750"/>
            <a:ext cx="800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dirty="0" smtClean="0"/>
              <a:t>Предметные  </a:t>
            </a:r>
            <a:r>
              <a:rPr lang="ru-RU" sz="3600" dirty="0"/>
              <a:t>курсы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Полностью оснащён современным оборудованием кабинет  биологии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В школе имеются 23 компьютера, 19 из них используются в образовательных целях., на 5 учащихся приходится по одному  компьютеру.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4  кабинета оборудованы компьютерами , 4  </a:t>
            </a:r>
            <a:r>
              <a:rPr lang="ru-RU" sz="2400" dirty="0" err="1" smtClean="0"/>
              <a:t>мультимедийными</a:t>
            </a:r>
            <a:r>
              <a:rPr lang="ru-RU" sz="2400" dirty="0" smtClean="0"/>
              <a:t> проекторами .В остальных кабинетах есть возможность пользоваться ноутбуками.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В школе оборудована локальная сеть , которая объединяет 6 кабинетов, учительскую, библиотеку, кабинет завуча и директора ,имеется интернет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Библиотека оборудована в информационный центр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/>
              <a:t>За последние 3 года в школу  приобретаются наглядные пособия в начальную школу, по химии, географии, информатике, техническому труду, музыке  и истории.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 smtClean="0"/>
          </a:p>
        </p:txBody>
      </p:sp>
      <p:sp>
        <p:nvSpPr>
          <p:cNvPr id="24579" name="Прямоугольник 3"/>
          <p:cNvSpPr>
            <a:spLocks noChangeArrowheads="1"/>
          </p:cNvSpPr>
          <p:nvPr/>
        </p:nvSpPr>
        <p:spPr bwMode="auto">
          <a:xfrm>
            <a:off x="500063" y="357188"/>
            <a:ext cx="73580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/>
              <a:t>Материально – техническое оснащение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 2" pitchFamily="18" charset="2"/>
              <a:buChar char=""/>
            </a:pPr>
            <a:r>
              <a:rPr lang="ru-RU" sz="3000" b="1" dirty="0" smtClean="0"/>
              <a:t>Качество обучения  41% </a:t>
            </a:r>
          </a:p>
          <a:p>
            <a:pPr algn="ctr" eaLnBrk="1" hangingPunct="1">
              <a:lnSpc>
                <a:spcPct val="90000"/>
              </a:lnSpc>
              <a:buClr>
                <a:srgbClr val="000000"/>
              </a:buClr>
              <a:buFont typeface="Arial" pitchFamily="34" charset="0"/>
              <a:buNone/>
            </a:pPr>
            <a:r>
              <a:rPr lang="ru-RU" sz="3000" b="1" dirty="0" smtClean="0"/>
              <a:t> на 1 ступени – 48%</a:t>
            </a:r>
          </a:p>
          <a:p>
            <a:pPr algn="ctr" eaLnBrk="1" hangingPunct="1">
              <a:lnSpc>
                <a:spcPct val="90000"/>
              </a:lnSpc>
              <a:buClr>
                <a:srgbClr val="000000"/>
              </a:buClr>
              <a:buFont typeface="Arial" pitchFamily="34" charset="0"/>
              <a:buNone/>
            </a:pPr>
            <a:r>
              <a:rPr lang="ru-RU" sz="3000" b="1" dirty="0" smtClean="0"/>
              <a:t>на 2 ступени – 36%</a:t>
            </a:r>
          </a:p>
          <a:p>
            <a:pPr algn="ctr" eaLnBrk="1" hangingPunct="1">
              <a:lnSpc>
                <a:spcPct val="90000"/>
              </a:lnSpc>
              <a:buClr>
                <a:srgbClr val="000000"/>
              </a:buClr>
              <a:buFont typeface="Arial" pitchFamily="34" charset="0"/>
              <a:buNone/>
            </a:pPr>
            <a:r>
              <a:rPr lang="ru-RU" sz="3000" b="1" dirty="0" smtClean="0"/>
              <a:t> 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 2" pitchFamily="18" charset="2"/>
              <a:buChar char=""/>
            </a:pPr>
            <a:r>
              <a:rPr lang="ru-RU" sz="3000" b="1" dirty="0" smtClean="0"/>
              <a:t>Успеваемость – 97%</a:t>
            </a:r>
            <a:endParaRPr lang="ru-RU" sz="3000" dirty="0" smtClean="0"/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 2" pitchFamily="18" charset="2"/>
              <a:buChar char=""/>
            </a:pPr>
            <a:r>
              <a:rPr lang="ru-RU" sz="3000" dirty="0" smtClean="0"/>
              <a:t> </a:t>
            </a:r>
            <a:r>
              <a:rPr lang="ru-RU" sz="3000" b="1" i="1" dirty="0" smtClean="0"/>
              <a:t>Отличники </a:t>
            </a:r>
            <a:r>
              <a:rPr lang="ru-RU" sz="3000" dirty="0" smtClean="0"/>
              <a:t>– 7 учащихся (7 %)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 2" pitchFamily="18" charset="2"/>
              <a:buChar char=""/>
            </a:pPr>
            <a:r>
              <a:rPr lang="ru-RU" sz="3000" b="1" i="1" dirty="0" smtClean="0"/>
              <a:t>Обучаются на «4» и «5»</a:t>
            </a:r>
            <a:r>
              <a:rPr lang="ru-RU" sz="3000" dirty="0" smtClean="0"/>
              <a:t> </a:t>
            </a:r>
            <a:r>
              <a:rPr lang="ru-RU" sz="3000" smtClean="0"/>
              <a:t>- 34 учащихся (34%)</a:t>
            </a:r>
            <a:endParaRPr lang="ru-RU" sz="3000" dirty="0" smtClean="0"/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itchFamily="2" charset="2"/>
              <a:buNone/>
            </a:pPr>
            <a:endParaRPr lang="ru-RU" sz="3000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25603" name="Прямоугольник 4"/>
          <p:cNvSpPr>
            <a:spLocks noChangeArrowheads="1"/>
          </p:cNvSpPr>
          <p:nvPr/>
        </p:nvSpPr>
        <p:spPr bwMode="auto">
          <a:xfrm>
            <a:off x="357188" y="357188"/>
            <a:ext cx="8572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/>
              <a:t>Качественные показатели успеваемости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534400" cy="10477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Число обучающихся на “5”, на “4” и “5” по каждой ступени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4800" y="2071688"/>
          <a:ext cx="8686800" cy="3786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117503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Ступень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«5»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«4» и «5»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52795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т.ч. 4 класс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39%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52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кл – 1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8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47%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52795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т.ч. 9 класс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31%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52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 нет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- 4                                                                                                                    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29%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7651" name="Прямоугольник 3"/>
          <p:cNvSpPr>
            <a:spLocks noChangeArrowheads="1"/>
          </p:cNvSpPr>
          <p:nvPr/>
        </p:nvSpPr>
        <p:spPr bwMode="auto">
          <a:xfrm>
            <a:off x="428625" y="285750"/>
            <a:ext cx="78581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/>
              <a:t>Наши успехи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976311"/>
          <a:ext cx="8643300" cy="5693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010"/>
                <a:gridCol w="2905145"/>
                <a:gridCol w="2905145"/>
              </a:tblGrid>
              <a:tr h="838912"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Муниципальный</a:t>
                      </a:r>
                      <a:r>
                        <a:rPr lang="ru-RU" sz="2800" baseline="0" dirty="0" smtClean="0"/>
                        <a:t> уровень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6985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Название конкурса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Призеры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Победители </a:t>
                      </a:r>
                      <a:endParaRPr lang="ru-RU" sz="1400" b="1" dirty="0"/>
                    </a:p>
                  </a:txBody>
                  <a:tcPr/>
                </a:tc>
              </a:tr>
              <a:tr h="617265"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smtClean="0"/>
                        <a:t>Игра-конкурс «Марафон знаний»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Шипицина</a:t>
                      </a:r>
                      <a:r>
                        <a:rPr lang="ru-RU" sz="1400" dirty="0" smtClean="0"/>
                        <a:t> Владислава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55516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1" u="none" strike="noStrike" dirty="0" smtClean="0">
                          <a:latin typeface="Arial Cyr"/>
                        </a:rPr>
                        <a:t>Муниципальный конкурс «Скажем наркотикам</a:t>
                      </a:r>
                      <a:r>
                        <a:rPr lang="ru-RU" sz="1400" b="0" i="1" u="none" strike="noStrike" baseline="0" dirty="0" smtClean="0">
                          <a:latin typeface="Arial Cyr"/>
                        </a:rPr>
                        <a:t> нет!»</a:t>
                      </a:r>
                      <a:endParaRPr lang="ru-RU" sz="1400" b="0" i="1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Кадочникова Яна, </a:t>
                      </a:r>
                      <a:r>
                        <a:rPr lang="ru-RU" sz="1400" dirty="0" err="1" smtClean="0"/>
                        <a:t>Безматерных</a:t>
                      </a:r>
                      <a:r>
                        <a:rPr lang="ru-RU" sz="1400" dirty="0" smtClean="0"/>
                        <a:t> Елизавета</a:t>
                      </a:r>
                      <a:endParaRPr lang="ru-RU" sz="1400" dirty="0"/>
                    </a:p>
                  </a:txBody>
                  <a:tcPr/>
                </a:tc>
              </a:tr>
              <a:tr h="46739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1" u="none" strike="noStrike" dirty="0" smtClean="0">
                          <a:latin typeface="Arial Cyr"/>
                        </a:rPr>
                        <a:t>Муниципальный конкурс социальных проектов</a:t>
                      </a:r>
                      <a:endParaRPr lang="ru-RU" sz="1400" b="0" i="1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latin typeface="Arial Cyr"/>
                        </a:rPr>
                        <a:t>Соловьёва Василиса,</a:t>
                      </a:r>
                      <a:r>
                        <a:rPr lang="ru-RU" sz="1400" b="0" i="0" u="none" strike="noStrike" baseline="0" dirty="0" smtClean="0">
                          <a:latin typeface="Arial Cyr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latin typeface="Arial Cyr"/>
                        </a:rPr>
                        <a:t>Бузмакова</a:t>
                      </a:r>
                      <a:r>
                        <a:rPr lang="ru-RU" sz="1400" b="0" i="0" u="none" strike="noStrike" baseline="0" dirty="0" smtClean="0">
                          <a:latin typeface="Arial Cyr"/>
                        </a:rPr>
                        <a:t> Полина</a:t>
                      </a:r>
                      <a:endParaRPr lang="ru-RU" sz="14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9245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1" u="none" strike="noStrike" dirty="0">
                          <a:latin typeface="Arial Cyr"/>
                        </a:rPr>
                        <a:t>игра - конкурс "Енот - знаток естественных наук"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latin typeface="Arial Cyr"/>
                        </a:rPr>
                        <a:t>Шипицина</a:t>
                      </a:r>
                      <a:r>
                        <a:rPr lang="ru-RU" sz="1400" b="0" i="0" u="none" strike="noStrike" dirty="0">
                          <a:latin typeface="Arial Cyr"/>
                        </a:rPr>
                        <a:t> </a:t>
                      </a:r>
                      <a:r>
                        <a:rPr lang="ru-RU" sz="1400" b="0" i="0" u="none" strike="noStrike" dirty="0" smtClean="0">
                          <a:latin typeface="Arial Cyr"/>
                        </a:rPr>
                        <a:t>Владислава, Кадочникова Яна</a:t>
                      </a:r>
                    </a:p>
                    <a:p>
                      <a:pPr algn="l" fontAlgn="b"/>
                      <a:r>
                        <a:rPr lang="ru-RU" sz="1400" b="0" i="0" u="none" strike="noStrike" dirty="0" err="1" smtClean="0">
                          <a:latin typeface="Arial Cyr"/>
                        </a:rPr>
                        <a:t>Ожегин</a:t>
                      </a:r>
                      <a:r>
                        <a:rPr lang="ru-RU" sz="1400" b="0" i="0" u="none" strike="noStrike" dirty="0" smtClean="0">
                          <a:latin typeface="Arial Cyr"/>
                        </a:rPr>
                        <a:t> Данила</a:t>
                      </a:r>
                    </a:p>
                    <a:p>
                      <a:pPr algn="l" fontAlgn="b"/>
                      <a:r>
                        <a:rPr lang="ru-RU" sz="1400" b="0" i="0" u="none" strike="noStrike" dirty="0" err="1" smtClean="0">
                          <a:latin typeface="Arial Cyr"/>
                        </a:rPr>
                        <a:t>Саруханов</a:t>
                      </a:r>
                      <a:r>
                        <a:rPr lang="ru-RU" sz="1400" b="0" i="0" u="none" strike="noStrike" dirty="0" smtClean="0">
                          <a:latin typeface="Arial Cyr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latin typeface="Arial Cyr"/>
                        </a:rPr>
                        <a:t>Эльданиз</a:t>
                      </a:r>
                      <a:endParaRPr lang="ru-RU" sz="14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10123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1" u="none" strike="noStrike" dirty="0" smtClean="0">
                          <a:latin typeface="Arial Cyr"/>
                        </a:rPr>
                        <a:t>районный  конкурс </a:t>
                      </a:r>
                      <a:r>
                        <a:rPr lang="ru-RU" sz="1400" b="0" i="1" u="none" strike="noStrike" dirty="0" err="1">
                          <a:latin typeface="Arial Cyr"/>
                        </a:rPr>
                        <a:t>учебно</a:t>
                      </a:r>
                      <a:r>
                        <a:rPr lang="ru-RU" sz="1400" b="0" i="1" u="none" strike="noStrike" dirty="0">
                          <a:latin typeface="Arial Cyr"/>
                        </a:rPr>
                        <a:t>- исследовательских работ учащихся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Сим Виктория, </a:t>
                      </a:r>
                      <a:r>
                        <a:rPr lang="ru-RU" sz="1400" dirty="0" err="1" smtClean="0"/>
                        <a:t>Тугумов</a:t>
                      </a:r>
                      <a:r>
                        <a:rPr lang="ru-RU" sz="1400" baseline="0" dirty="0" smtClean="0"/>
                        <a:t> Александр, </a:t>
                      </a:r>
                      <a:r>
                        <a:rPr lang="ru-RU" sz="1400" baseline="0" dirty="0" err="1" smtClean="0"/>
                        <a:t>Трясцина</a:t>
                      </a:r>
                      <a:r>
                        <a:rPr lang="ru-RU" sz="1400" baseline="0" dirty="0" smtClean="0"/>
                        <a:t> Лика, Краев Данила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807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1" u="none" strike="noStrike" dirty="0">
                          <a:latin typeface="Arial Cyr"/>
                        </a:rPr>
                        <a:t>конкурс презентаций "Мой край"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Сим</a:t>
                      </a:r>
                      <a:r>
                        <a:rPr lang="ru-RU" sz="1400" baseline="0" dirty="0" smtClean="0"/>
                        <a:t> Виктория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latin typeface="Arial Cyr"/>
                        </a:rPr>
                        <a:t>Катаева Мария, Кадочникова Яна, Краев Дмитрий</a:t>
                      </a:r>
                      <a:endParaRPr lang="ru-RU" sz="14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Наши успехи</a:t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4800" y="1500188"/>
          <a:ext cx="8686800" cy="3002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862"/>
                <a:gridCol w="2714644"/>
                <a:gridCol w="2800902"/>
                <a:gridCol w="2547392"/>
              </a:tblGrid>
              <a:tr h="424829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Победители регионального уровня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941" marR="6494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конкурса</a:t>
                      </a:r>
                    </a:p>
                  </a:txBody>
                  <a:tcPr marL="64941" marR="6494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призёры</a:t>
                      </a:r>
                    </a:p>
                  </a:txBody>
                  <a:tcPr marL="64941" marR="6494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победители</a:t>
                      </a:r>
                    </a:p>
                  </a:txBody>
                  <a:tcPr marL="64941" marR="64941" marT="0" marB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4941" marR="64941" marT="0" marB="0" horzOverflow="overflow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1" u="none" strike="noStrike" dirty="0" smtClean="0">
                          <a:latin typeface="Arial Cyr"/>
                        </a:rPr>
                        <a:t>Региональный конкурс исследовательских работ «</a:t>
                      </a:r>
                      <a:r>
                        <a:rPr lang="ru-RU" sz="1400" b="0" i="1" u="none" strike="noStrike" dirty="0" err="1" smtClean="0">
                          <a:latin typeface="Arial Cyr"/>
                        </a:rPr>
                        <a:t>Муравьишка</a:t>
                      </a:r>
                      <a:r>
                        <a:rPr lang="ru-RU" sz="1400" b="0" i="1" u="none" strike="noStrike" dirty="0" smtClean="0">
                          <a:latin typeface="Arial Cyr"/>
                        </a:rPr>
                        <a:t>»</a:t>
                      </a:r>
                      <a:endParaRPr lang="ru-RU" sz="1400" b="0" i="1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latin typeface="Arial Cyr"/>
                        </a:rPr>
                        <a:t>Ощепкова Василиса, Сим Виктория</a:t>
                      </a:r>
                      <a:endParaRPr lang="ru-RU" sz="14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Краев Данила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4941" marR="6494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Конкурс «Енот – знаток естественных наук»</a:t>
                      </a:r>
                    </a:p>
                  </a:txBody>
                  <a:tcPr marL="64941" marR="6494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Похвальный отзыв регионального  оргкомитета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КадочниковаЯна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64941" marR="6494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 </a:t>
                      </a:r>
                    </a:p>
                  </a:txBody>
                  <a:tcPr marL="64941" marR="64941" marT="0" marB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4941" marR="6494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Краевой конкурс «Кем хочешь стать»</a:t>
                      </a:r>
                    </a:p>
                  </a:txBody>
                  <a:tcPr marL="64941" marR="6494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marL="64941" marR="6494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Шипицина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 Владислава</a:t>
                      </a:r>
                    </a:p>
                  </a:txBody>
                  <a:tcPr marL="64941" marR="64941" marT="0" marB="0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/>
          </p:cNvSpPr>
          <p:nvPr>
            <p:ph type="title"/>
          </p:nvPr>
        </p:nvSpPr>
        <p:spPr>
          <a:xfrm>
            <a:off x="285750" y="500063"/>
            <a:ext cx="86868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Внешняя оценка результатов учебной деятельности </a:t>
            </a:r>
            <a:b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Аттестация 9 класс</a:t>
            </a:r>
          </a:p>
        </p:txBody>
      </p:sp>
      <p:graphicFrame>
        <p:nvGraphicFramePr>
          <p:cNvPr id="42028" name="Group 44"/>
          <p:cNvGraphicFramePr>
            <a:graphicFrameLocks noGrp="1"/>
          </p:cNvGraphicFramePr>
          <p:nvPr>
            <p:ph sz="quarter" idx="1"/>
          </p:nvPr>
        </p:nvGraphicFramePr>
        <p:xfrm>
          <a:off x="304800" y="1928813"/>
          <a:ext cx="8686800" cy="3857652"/>
        </p:xfrm>
        <a:graphic>
          <a:graphicData uri="http://schemas.openxmlformats.org/drawingml/2006/table">
            <a:tbl>
              <a:tblPr/>
              <a:tblGrid>
                <a:gridCol w="2171700"/>
                <a:gridCol w="2171700"/>
                <a:gridCol w="2171700"/>
                <a:gridCol w="2171700"/>
              </a:tblGrid>
              <a:tr h="1285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Предмет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Русский язык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Математика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Мониторинг 4 класс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772816"/>
          <a:ext cx="7848872" cy="201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672075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край</a:t>
                      </a:r>
                      <a:endParaRPr lang="ru-RU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Русс.язык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45,7</a:t>
                      </a:r>
                      <a:endParaRPr lang="ru-RU" dirty="0"/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50,5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Традиционные школьные мероприятия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ru-RU" sz="2400" dirty="0" smtClean="0"/>
              <a:t>Праздник 1 Сентября</a:t>
            </a:r>
            <a:endParaRPr lang="ru-RU" sz="1800" dirty="0" smtClean="0"/>
          </a:p>
          <a:p>
            <a:pPr lvl="1"/>
            <a:r>
              <a:rPr lang="ru-RU" sz="2400" dirty="0" smtClean="0"/>
              <a:t>Осенний праздник</a:t>
            </a:r>
            <a:endParaRPr lang="ru-RU" sz="1800" dirty="0" smtClean="0"/>
          </a:p>
          <a:p>
            <a:pPr lvl="1"/>
            <a:r>
              <a:rPr lang="ru-RU" sz="2400" dirty="0" smtClean="0"/>
              <a:t>День Учителя</a:t>
            </a:r>
            <a:endParaRPr lang="ru-RU" sz="1800" dirty="0" smtClean="0"/>
          </a:p>
          <a:p>
            <a:pPr lvl="1"/>
            <a:r>
              <a:rPr lang="ru-RU" sz="2400" dirty="0" smtClean="0"/>
              <a:t>День Матери</a:t>
            </a:r>
            <a:endParaRPr lang="ru-RU" sz="1800" dirty="0" smtClean="0"/>
          </a:p>
          <a:p>
            <a:pPr lvl="1"/>
            <a:r>
              <a:rPr lang="ru-RU" sz="2400" dirty="0" smtClean="0"/>
              <a:t>Новогодние праздники</a:t>
            </a:r>
            <a:endParaRPr lang="ru-RU" sz="1800" dirty="0" smtClean="0"/>
          </a:p>
          <a:p>
            <a:pPr lvl="1"/>
            <a:r>
              <a:rPr lang="ru-RU" sz="2400" dirty="0" smtClean="0"/>
              <a:t>Концерт к 8 Марта</a:t>
            </a:r>
            <a:endParaRPr lang="ru-RU" sz="2000" dirty="0" smtClean="0"/>
          </a:p>
          <a:p>
            <a:pPr lvl="1"/>
            <a:r>
              <a:rPr lang="ru-RU" sz="2400" dirty="0" smtClean="0"/>
              <a:t>День открытых дверей</a:t>
            </a:r>
            <a:endParaRPr lang="ru-RU" sz="2000" dirty="0" smtClean="0"/>
          </a:p>
          <a:p>
            <a:pPr lvl="1"/>
            <a:r>
              <a:rPr lang="ru-RU" sz="2400" dirty="0" smtClean="0"/>
              <a:t>Фестиваль патриотической песни</a:t>
            </a:r>
            <a:endParaRPr lang="ru-RU" sz="2000" dirty="0" smtClean="0"/>
          </a:p>
          <a:p>
            <a:pPr lvl="1"/>
            <a:r>
              <a:rPr lang="ru-RU" sz="2400" dirty="0" smtClean="0"/>
              <a:t>Митинг 9 мая </a:t>
            </a:r>
            <a:endParaRPr lang="ru-RU" sz="2000" dirty="0" smtClean="0"/>
          </a:p>
          <a:p>
            <a:pPr lvl="1"/>
            <a:r>
              <a:rPr lang="ru-RU" sz="2400" dirty="0" smtClean="0"/>
              <a:t>Общешкольное родительское собрание</a:t>
            </a:r>
            <a:endParaRPr lang="ru-RU" sz="2000" dirty="0" smtClean="0"/>
          </a:p>
          <a:p>
            <a:pPr lvl="1"/>
            <a:r>
              <a:rPr lang="ru-RU" sz="2400" dirty="0" smtClean="0"/>
              <a:t>Последний звонок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620713"/>
            <a:ext cx="8534400" cy="7588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Задачи на 2011-2012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уч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 год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686800" cy="49371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  <a:p>
            <a:pPr lvl="0"/>
            <a:r>
              <a:rPr lang="ru-RU" sz="1200" dirty="0" smtClean="0"/>
              <a:t>обеспечить усвоение учащимися обязательного минимума содержания образования начального, основного  общего образования, в том числе коррекционных программ </a:t>
            </a:r>
            <a:r>
              <a:rPr lang="en-US" sz="1200" dirty="0" smtClean="0"/>
              <a:t>VII </a:t>
            </a:r>
            <a:r>
              <a:rPr lang="ru-RU" sz="1200" dirty="0" smtClean="0"/>
              <a:t>и  </a:t>
            </a:r>
            <a:r>
              <a:rPr lang="en-US" sz="1200" dirty="0" smtClean="0"/>
              <a:t>VII </a:t>
            </a:r>
            <a:r>
              <a:rPr lang="ru-RU" sz="1200" dirty="0" smtClean="0"/>
              <a:t>вида  на уровне требований государственного стандарта;</a:t>
            </a:r>
          </a:p>
          <a:p>
            <a:pPr lvl="0"/>
            <a:r>
              <a:rPr lang="ru-RU" sz="1200" dirty="0" smtClean="0"/>
              <a:t>продолжить реализацию основных направлений национальной образовательной инициативы «Наша новая школа» через </a:t>
            </a:r>
          </a:p>
          <a:p>
            <a:r>
              <a:rPr lang="ru-RU" sz="1200" dirty="0" smtClean="0"/>
              <a:t>- обеспечение нормативно- правовой, материально – технической, методической поддержки введения ФГОС НОО;</a:t>
            </a:r>
          </a:p>
          <a:p>
            <a:r>
              <a:rPr lang="ru-RU" sz="1200" dirty="0" smtClean="0"/>
              <a:t>-организацию методической  работы  по подготовке к введению ФГОС ООО;</a:t>
            </a:r>
          </a:p>
          <a:p>
            <a:r>
              <a:rPr lang="ru-RU" sz="1200" dirty="0" smtClean="0"/>
              <a:t>- реализацию  общешкольной программы  по формирования культуры здорового и безопасного образа жизни;</a:t>
            </a:r>
          </a:p>
          <a:p>
            <a:r>
              <a:rPr lang="ru-RU" sz="1200" dirty="0" smtClean="0"/>
              <a:t>- обеспечение талантливым учащимся возможности самореализации через различные формы деятельности;</a:t>
            </a:r>
          </a:p>
          <a:p>
            <a:r>
              <a:rPr lang="ru-RU" sz="1200" dirty="0" smtClean="0"/>
              <a:t>- содействие реконструкции здания клуба в школу</a:t>
            </a:r>
          </a:p>
          <a:p>
            <a:r>
              <a:rPr lang="ru-RU" sz="1200" dirty="0" smtClean="0"/>
              <a:t> </a:t>
            </a:r>
          </a:p>
          <a:p>
            <a:pPr lvl="0"/>
            <a:r>
              <a:rPr lang="ru-RU" sz="1200" dirty="0" smtClean="0"/>
              <a:t> продолжить работу  по совершенствованию системы </a:t>
            </a:r>
            <a:r>
              <a:rPr lang="ru-RU" sz="1200" dirty="0" err="1" smtClean="0"/>
              <a:t>внутришкольного</a:t>
            </a:r>
            <a:r>
              <a:rPr lang="ru-RU" sz="1200" dirty="0" smtClean="0"/>
              <a:t> мониторинга , отслеживающей  динамику учебных достижений  учащихся;</a:t>
            </a:r>
          </a:p>
          <a:p>
            <a:r>
              <a:rPr lang="ru-RU" sz="1200" dirty="0" smtClean="0"/>
              <a:t> </a:t>
            </a:r>
          </a:p>
          <a:p>
            <a:pPr lvl="0"/>
            <a:r>
              <a:rPr lang="ru-RU" sz="1200" dirty="0" smtClean="0"/>
              <a:t>заложить основы диагностики профессиональной  компетентности  учителя;</a:t>
            </a:r>
          </a:p>
          <a:p>
            <a:r>
              <a:rPr lang="ru-RU" sz="1200" dirty="0" smtClean="0"/>
              <a:t> </a:t>
            </a:r>
          </a:p>
          <a:p>
            <a:pPr lvl="0"/>
            <a:r>
              <a:rPr lang="ru-RU" sz="1200" dirty="0" smtClean="0"/>
              <a:t>совершенствовать систему </a:t>
            </a:r>
            <a:r>
              <a:rPr lang="ru-RU" sz="1200" dirty="0" err="1" smtClean="0"/>
              <a:t>соуправления</a:t>
            </a:r>
            <a:r>
              <a:rPr lang="ru-RU" sz="1200" dirty="0" smtClean="0"/>
              <a:t> участников  образовательного процесса;</a:t>
            </a:r>
          </a:p>
          <a:p>
            <a:r>
              <a:rPr lang="ru-RU" sz="1200" dirty="0" smtClean="0"/>
              <a:t> </a:t>
            </a:r>
          </a:p>
          <a:p>
            <a:pPr lvl="0"/>
            <a:r>
              <a:rPr lang="ru-RU" sz="1200" dirty="0" smtClean="0"/>
              <a:t>продолжить работу по профилактике правонарушений, коррекционную работу с детьми группы риска.</a:t>
            </a:r>
          </a:p>
          <a:p>
            <a:pPr eaLnBrk="1" hangingPunct="1"/>
            <a:endParaRPr lang="ru-RU" sz="12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Школьные соревнования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Волейбол</a:t>
            </a:r>
          </a:p>
          <a:p>
            <a:r>
              <a:rPr lang="ru-RU" dirty="0" smtClean="0"/>
              <a:t>Пионербол</a:t>
            </a:r>
          </a:p>
          <a:p>
            <a:r>
              <a:rPr lang="ru-RU" dirty="0" smtClean="0"/>
              <a:t>Баскетбол</a:t>
            </a:r>
          </a:p>
          <a:p>
            <a:r>
              <a:rPr lang="ru-RU" dirty="0" smtClean="0"/>
              <a:t>Мини-футбол</a:t>
            </a:r>
          </a:p>
          <a:p>
            <a:r>
              <a:rPr lang="ru-RU" dirty="0" smtClean="0"/>
              <a:t>Биатлон</a:t>
            </a:r>
          </a:p>
          <a:p>
            <a:r>
              <a:rPr lang="ru-RU" dirty="0" smtClean="0"/>
              <a:t>Зарница</a:t>
            </a:r>
          </a:p>
          <a:p>
            <a:r>
              <a:rPr lang="ru-RU" dirty="0" smtClean="0"/>
              <a:t>Кросс</a:t>
            </a:r>
          </a:p>
          <a:p>
            <a:r>
              <a:rPr lang="ru-RU" dirty="0" smtClean="0"/>
              <a:t>Папа, мама я- спортивная семья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Спортивные достижения учащихся</a:t>
            </a:r>
          </a:p>
        </p:txBody>
      </p:sp>
      <p:sp>
        <p:nvSpPr>
          <p:cNvPr id="30723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/>
              <a:t>3 место в районных соревнованиях по мини- футболу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1 место по  футболу среди сельских школ  (День села)</a:t>
            </a:r>
          </a:p>
          <a:p>
            <a:pPr eaLnBrk="1" hangingPunct="1"/>
            <a:r>
              <a:rPr lang="ru-RU" dirty="0" smtClean="0"/>
              <a:t>1 место в товарищеских соревнования по волейболу. ( Григорьевская школа)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/>
          </p:cNvSpPr>
          <p:nvPr>
            <p:ph sz="quarter" idx="1"/>
          </p:nvPr>
        </p:nvSpPr>
        <p:spPr>
          <a:xfrm>
            <a:off x="304800" y="2133600"/>
            <a:ext cx="8686800" cy="39465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Охват горячим питанием 100%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Положительная динамика состояния здоровья учащихся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Физкультурные паузы на уроках в начальной школе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Создание комфортных условий в школе</a:t>
            </a:r>
          </a:p>
          <a:p>
            <a:pPr eaLnBrk="1" hangingPunct="1">
              <a:lnSpc>
                <a:spcPct val="90000"/>
              </a:lnSpc>
              <a:buNone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Привлечение учащихся  к активному образу жизни</a:t>
            </a:r>
          </a:p>
          <a:p>
            <a:pPr eaLnBrk="1" hangingPunct="1"/>
            <a:endParaRPr lang="ru-RU" dirty="0" smtClean="0"/>
          </a:p>
        </p:txBody>
      </p:sp>
      <p:sp>
        <p:nvSpPr>
          <p:cNvPr id="31747" name="Прямоугольник 3"/>
          <p:cNvSpPr>
            <a:spLocks noChangeArrowheads="1"/>
          </p:cNvSpPr>
          <p:nvPr/>
        </p:nvSpPr>
        <p:spPr bwMode="auto">
          <a:xfrm>
            <a:off x="250825" y="260350"/>
            <a:ext cx="8572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/>
              <a:t>Работа над сохранением здоровья учащихся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/>
          </p:cNvSpPr>
          <p:nvPr>
            <p:ph sz="quarter" idx="1"/>
          </p:nvPr>
        </p:nvSpPr>
        <p:spPr>
          <a:xfrm>
            <a:off x="304800" y="1554163"/>
            <a:ext cx="8686800" cy="49466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1800" dirty="0" smtClean="0"/>
              <a:t>Дополнительное образование ставит перед собой </a:t>
            </a:r>
            <a:r>
              <a:rPr lang="ru-RU" sz="1800" i="1" dirty="0" smtClean="0"/>
              <a:t>цели</a:t>
            </a:r>
            <a:r>
              <a:rPr lang="ru-RU" sz="1800" dirty="0" smtClean="0"/>
              <a:t>:</a:t>
            </a:r>
          </a:p>
          <a:p>
            <a:pPr eaLnBrk="1" hangingPunct="1"/>
            <a:r>
              <a:rPr lang="ru-RU" sz="1800" dirty="0" smtClean="0"/>
              <a:t>Воспитание стремления к сохранению и укреплению здоровья, поддержанию ЗОЖ</a:t>
            </a:r>
          </a:p>
          <a:p>
            <a:pPr eaLnBrk="1" hangingPunct="1"/>
            <a:r>
              <a:rPr lang="ru-RU" sz="1800" dirty="0" smtClean="0"/>
              <a:t>Воспитание толерантности</a:t>
            </a:r>
          </a:p>
          <a:p>
            <a:pPr eaLnBrk="1" hangingPunct="1"/>
            <a:r>
              <a:rPr lang="ru-RU" sz="1800" dirty="0" smtClean="0"/>
              <a:t>Реализация творческих возможностей</a:t>
            </a:r>
          </a:p>
          <a:p>
            <a:pPr eaLnBrk="1" hangingPunct="1"/>
            <a:r>
              <a:rPr lang="ru-RU" sz="1800" dirty="0" smtClean="0"/>
              <a:t>Обучение навыкам поисковой и научно-исследовательской деятельности</a:t>
            </a:r>
          </a:p>
          <a:p>
            <a:pPr eaLnBrk="1" hangingPunct="1"/>
            <a:r>
              <a:rPr lang="ru-RU" sz="2400" i="1" u="sng" dirty="0" smtClean="0"/>
              <a:t>В школе реализуются следующие направления: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Arial" pitchFamily="34" charset="0"/>
              <a:buNone/>
            </a:pPr>
            <a:r>
              <a:rPr lang="ru-RU" sz="2000" i="1" u="sng" dirty="0" err="1" smtClean="0"/>
              <a:t>Физкультурно</a:t>
            </a:r>
            <a:r>
              <a:rPr lang="ru-RU" sz="2000" i="1" u="sng" dirty="0" smtClean="0"/>
              <a:t> – оздоровительное</a:t>
            </a:r>
            <a:r>
              <a:rPr lang="ru-RU" sz="2000" i="1" dirty="0" smtClean="0"/>
              <a:t>:</a:t>
            </a:r>
            <a:r>
              <a:rPr lang="ru-RU" sz="2000" dirty="0" smtClean="0"/>
              <a:t> ОФП, лёгкая атлетика, секции спортивных игр (волейбол, баскетбол)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 2" pitchFamily="18" charset="2"/>
              <a:buChar char=""/>
            </a:pPr>
            <a:r>
              <a:rPr lang="ru-RU" sz="2000" dirty="0" smtClean="0"/>
              <a:t> </a:t>
            </a:r>
            <a:r>
              <a:rPr lang="ru-RU" sz="2000" i="1" u="sng" dirty="0" smtClean="0"/>
              <a:t>Художественно – эстетическое</a:t>
            </a:r>
            <a:r>
              <a:rPr lang="ru-RU" sz="2000" i="1" dirty="0" smtClean="0"/>
              <a:t>:  </a:t>
            </a:r>
            <a:r>
              <a:rPr lang="ru-RU" sz="2000" dirty="0" smtClean="0"/>
              <a:t>Петелька 2-3 класс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 2" pitchFamily="18" charset="2"/>
              <a:buChar char=""/>
            </a:pPr>
            <a:r>
              <a:rPr lang="ru-RU" sz="2000" i="1" u="sng" dirty="0" smtClean="0"/>
              <a:t>Социально-педагогическое:</a:t>
            </a:r>
            <a:r>
              <a:rPr lang="ru-RU" sz="2000" i="1" dirty="0" smtClean="0"/>
              <a:t> «</a:t>
            </a:r>
            <a:r>
              <a:rPr lang="ru-RU" sz="2000" dirty="0" smtClean="0"/>
              <a:t>Умники и умницы» 2-4 класс, «Я – гражданин России» 4 класс, «Информатика»- </a:t>
            </a:r>
            <a:r>
              <a:rPr lang="ru-RU" sz="2000" smtClean="0"/>
              <a:t>2 класс</a:t>
            </a:r>
            <a:endParaRPr lang="ru-RU" sz="2000" dirty="0" smtClean="0"/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 2" pitchFamily="18" charset="2"/>
              <a:buChar char=""/>
            </a:pPr>
            <a:r>
              <a:rPr lang="ru-RU" sz="2000" i="1" u="sng" dirty="0" smtClean="0"/>
              <a:t>Проектно-исследовательское: </a:t>
            </a:r>
            <a:r>
              <a:rPr lang="ru-RU" sz="2000" dirty="0" smtClean="0"/>
              <a:t>«Основы проектной деятельности» 5-6 классы, «Я – исследователь» 1 класс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 2" pitchFamily="18" charset="2"/>
              <a:buNone/>
            </a:pPr>
            <a:r>
              <a:rPr lang="ru-RU" sz="2000" i="1" dirty="0" smtClean="0"/>
              <a:t>	</a:t>
            </a:r>
            <a:r>
              <a:rPr lang="ru-RU" sz="2000" b="1" dirty="0" smtClean="0"/>
              <a:t>Посещаемость кружков 91 %</a:t>
            </a:r>
          </a:p>
          <a:p>
            <a:pPr eaLnBrk="1" hangingPunct="1"/>
            <a:endParaRPr lang="ru-RU" sz="2400" dirty="0" smtClean="0"/>
          </a:p>
        </p:txBody>
      </p:sp>
      <p:sp>
        <p:nvSpPr>
          <p:cNvPr id="32771" name="Прямоугольник 3"/>
          <p:cNvSpPr>
            <a:spLocks noChangeArrowheads="1"/>
          </p:cNvSpPr>
          <p:nvPr/>
        </p:nvSpPr>
        <p:spPr bwMode="auto">
          <a:xfrm>
            <a:off x="357188" y="285750"/>
            <a:ext cx="8001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/>
              <a:t>Дополнительное образование в школе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Дополнительное образование в школе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3795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ru-RU" sz="2400" dirty="0" smtClean="0"/>
              <a:t>Налажена и поддерживается связь с </a:t>
            </a:r>
            <a:r>
              <a:rPr lang="ru-RU" sz="2400" dirty="0" err="1" smtClean="0"/>
              <a:t>Мокинским</a:t>
            </a:r>
            <a:r>
              <a:rPr lang="ru-RU" sz="2400" dirty="0" smtClean="0"/>
              <a:t> Домом творчества, сельской библиотекой и музеем. Учащиеся школы посещают кружки и спортивные  секции, участвуют в клубных мероприятиях. </a:t>
            </a:r>
          </a:p>
          <a:p>
            <a:pPr eaLnBrk="1" hangingPunct="1"/>
            <a:endParaRPr lang="ru-RU" sz="24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/>
          </p:cNvSpPr>
          <p:nvPr>
            <p:ph sz="quarter" idx="1"/>
          </p:nvPr>
        </p:nvSpPr>
        <p:spPr>
          <a:xfrm>
            <a:off x="395288" y="2000250"/>
            <a:ext cx="8291512" cy="436721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00"/>
              </a:buClr>
              <a:buFont typeface="Wingdings 2" pitchFamily="18" charset="2"/>
              <a:buChar char=""/>
              <a:defRPr/>
            </a:pPr>
            <a:r>
              <a:rPr lang="ru-RU" sz="2000" dirty="0" smtClean="0"/>
              <a:t>Работа с семьями, где дети проживают в социально – опасных условиях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00"/>
              </a:buClr>
              <a:buFont typeface="Wingdings 2" pitchFamily="18" charset="2"/>
              <a:buChar char=""/>
              <a:defRPr/>
            </a:pPr>
            <a:r>
              <a:rPr lang="ru-RU" sz="2000" dirty="0" smtClean="0"/>
              <a:t>Систематическая работа Совета профилактики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00"/>
              </a:buClr>
              <a:buFont typeface="Wingdings 2" pitchFamily="18" charset="2"/>
              <a:buChar char=""/>
              <a:defRPr/>
            </a:pPr>
            <a:r>
              <a:rPr lang="ru-RU" sz="2000" dirty="0" smtClean="0"/>
              <a:t>Родительские собрания по данной теме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00"/>
              </a:buClr>
              <a:buFont typeface="Wingdings 2" pitchFamily="18" charset="2"/>
              <a:buChar char=""/>
              <a:defRPr/>
            </a:pPr>
            <a:r>
              <a:rPr lang="ru-RU" sz="2000" dirty="0" smtClean="0"/>
              <a:t>Классные часы и конкурсы по профилактике социально опасных заболеваний и профилактике правонарушений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00"/>
              </a:buClr>
              <a:buFont typeface="Wingdings 2" pitchFamily="18" charset="2"/>
              <a:buChar char=""/>
              <a:defRPr/>
            </a:pPr>
            <a:r>
              <a:rPr lang="ru-RU" sz="2000" dirty="0" smtClean="0"/>
              <a:t>Организация занятий психолога  из </a:t>
            </a:r>
            <a:r>
              <a:rPr lang="ru-RU" sz="2000" dirty="0" err="1" smtClean="0"/>
              <a:t>ЦППДиС</a:t>
            </a:r>
            <a:r>
              <a:rPr lang="ru-RU" sz="2000" dirty="0" smtClean="0"/>
              <a:t>, с «детьми группы риска»</a:t>
            </a:r>
          </a:p>
          <a:p>
            <a:pPr>
              <a:lnSpc>
                <a:spcPct val="80000"/>
              </a:lnSpc>
              <a:buClr>
                <a:srgbClr val="000000"/>
              </a:buClr>
              <a:buFont typeface="Wingdings 2" pitchFamily="18" charset="2"/>
              <a:buChar char=""/>
              <a:defRPr/>
            </a:pPr>
            <a:r>
              <a:rPr lang="ru-RU" sz="2000" dirty="0" smtClean="0"/>
              <a:t>Совместная работа участкового инспектора по работе с подростками .Встреча с инспектором ПДН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00"/>
              </a:buClr>
              <a:buFont typeface="Wingdings 2" pitchFamily="18" charset="2"/>
              <a:buChar char=""/>
              <a:defRPr/>
            </a:pPr>
            <a:r>
              <a:rPr lang="ru-RU" sz="2000" dirty="0" smtClean="0"/>
              <a:t>Организация летнего времени учащихся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00"/>
              </a:buClr>
              <a:buFont typeface="Wingdings 2" pitchFamily="18" charset="2"/>
              <a:buChar char=""/>
              <a:defRPr/>
            </a:pPr>
            <a:r>
              <a:rPr lang="ru-RU" sz="2000" dirty="0" smtClean="0"/>
              <a:t>Включение во внеурочную деятельность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00"/>
              </a:buClr>
              <a:buFont typeface="Wingdings 2" pitchFamily="18" charset="2"/>
              <a:buChar char=""/>
              <a:defRPr/>
            </a:pPr>
            <a:r>
              <a:rPr lang="ru-RU" sz="2000" dirty="0" smtClean="0"/>
              <a:t>Продолжение работы школьной службы примирения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00000"/>
              </a:buClr>
              <a:buFont typeface="Arial" pitchFamily="34" charset="0"/>
              <a:buNone/>
              <a:defRPr/>
            </a:pPr>
            <a:r>
              <a:rPr lang="ru-RU" sz="2000" b="1" dirty="0" smtClean="0"/>
              <a:t>     </a:t>
            </a:r>
            <a:r>
              <a:rPr lang="ru-RU" sz="2000" i="1" dirty="0" smtClean="0"/>
              <a:t>За 2011-2012 учебный год правонарушений среди учащихся нет, на учете в КДН - нет, СОП – 2 учащихся. Учащихся  «группы риска» на конец года в школе  нет. </a:t>
            </a:r>
            <a:endParaRPr lang="ru-RU" sz="2400" i="1" dirty="0" smtClean="0"/>
          </a:p>
        </p:txBody>
      </p:sp>
      <p:sp>
        <p:nvSpPr>
          <p:cNvPr id="34819" name="Прямоугольник 3"/>
          <p:cNvSpPr>
            <a:spLocks noChangeArrowheads="1"/>
          </p:cNvSpPr>
          <p:nvPr/>
        </p:nvSpPr>
        <p:spPr bwMode="auto">
          <a:xfrm>
            <a:off x="571500" y="357188"/>
            <a:ext cx="82867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Профилактика социально опасных заболеваний и профилактика правонарушений, преступлений и безнадзорности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ru-RU" sz="2000" smtClean="0"/>
          </a:p>
          <a:p>
            <a:pPr eaLnBrk="1" hangingPunct="1">
              <a:lnSpc>
                <a:spcPct val="90000"/>
              </a:lnSpc>
            </a:pPr>
            <a:endParaRPr lang="ru-RU" sz="2000" smtClean="0"/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Активизировать работу по подготовке выпускников школы к итоговой аттестации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Продолжить работу по социальному проектированию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Систематизировать работу по воспитанности учащихся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Продолжить работы над  программой «Я рождён в России»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Активизировать  кружковую работу.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Продолжить работу  по физкультурно-оздоровительной направленности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Более тщательнее спланировать работу с детьми «группы риска»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/>
              <a:t>Продолжить работу над внедрением ШСП в школьную жизнь</a:t>
            </a:r>
          </a:p>
        </p:txBody>
      </p:sp>
      <p:sp>
        <p:nvSpPr>
          <p:cNvPr id="35843" name="Прямоугольник 3"/>
          <p:cNvSpPr>
            <a:spLocks noChangeArrowheads="1"/>
          </p:cNvSpPr>
          <p:nvPr/>
        </p:nvSpPr>
        <p:spPr bwMode="auto">
          <a:xfrm>
            <a:off x="571500" y="428625"/>
            <a:ext cx="8001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/>
              <a:t>Проблемы, над которыми предстоит поработать в следующем учебном году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5430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Перспективы развития школы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на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2012-2013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867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2357438"/>
            <a:ext cx="8686800" cy="3722687"/>
          </a:xfrm>
        </p:spPr>
        <p:txBody>
          <a:bodyPr/>
          <a:lstStyle/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ru-RU" sz="2800" smtClean="0"/>
              <a:t>Организация урочной и внеурочной деятельности в условиях реализации новых ФГОС НОО.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ru-RU" sz="2800" smtClean="0"/>
              <a:t>Подготовка к лицензированию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ru-RU" sz="2800" smtClean="0"/>
              <a:t>Проведение реконструкции сельского клуба под здание школы и детского сада.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Общие сведения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МБОУ Мокинская средняя общеобразовательная школа располагается в 25 км от  г. Нытва , на территории </a:t>
            </a:r>
            <a:r>
              <a:rPr lang="ru-RU" dirty="0" err="1" smtClean="0"/>
              <a:t>Григорьевского</a:t>
            </a:r>
            <a:r>
              <a:rPr lang="ru-RU" dirty="0" smtClean="0"/>
              <a:t> поселения , в 17 км от его центра.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 Имеется автобусное сообщение.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Адрес – 617 011 Пермский край ,</a:t>
            </a:r>
            <a:r>
              <a:rPr lang="ru-RU" dirty="0" err="1" smtClean="0"/>
              <a:t>Нытвенский</a:t>
            </a:r>
            <a:r>
              <a:rPr lang="ru-RU" dirty="0" smtClean="0"/>
              <a:t> район ,с. Мокино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В селе имеется </a:t>
            </a:r>
            <a:r>
              <a:rPr lang="ru-RU" dirty="0" err="1" smtClean="0"/>
              <a:t>д</a:t>
            </a:r>
            <a:r>
              <a:rPr lang="ru-RU" dirty="0" smtClean="0"/>
              <a:t> /сад, сельская библиотека, клуб, ФАП, почта, 3 магазина, градообразующее предприятие – ООО «</a:t>
            </a:r>
            <a:r>
              <a:rPr lang="ru-RU" dirty="0" err="1" smtClean="0"/>
              <a:t>Мокинское</a:t>
            </a:r>
            <a:r>
              <a:rPr lang="ru-RU" dirty="0" smtClean="0"/>
              <a:t>».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Здание школы кирпичное , приспособленное, год постройки -1986.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Организационно-правовая форма – муниципальное бюджетное учреждение.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Телефон (272) 25151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Электронная почта </a:t>
            </a:r>
            <a:r>
              <a:rPr lang="en-US" dirty="0" err="1" smtClean="0"/>
              <a:t>nytvasc</a:t>
            </a:r>
            <a:r>
              <a:rPr lang="ru-RU" dirty="0" smtClean="0"/>
              <a:t>_</a:t>
            </a:r>
            <a:r>
              <a:rPr lang="en-US" dirty="0" err="1" smtClean="0"/>
              <a:t>mokino</a:t>
            </a:r>
            <a:r>
              <a:rPr lang="ru-RU" dirty="0" smtClean="0"/>
              <a:t>@</a:t>
            </a:r>
            <a:r>
              <a:rPr lang="en-US" dirty="0" err="1" smtClean="0"/>
              <a:t>nytva</a:t>
            </a:r>
            <a:r>
              <a:rPr lang="ru-RU" dirty="0" smtClean="0"/>
              <a:t>-</a:t>
            </a:r>
            <a:r>
              <a:rPr lang="en-US" dirty="0" err="1" smtClean="0"/>
              <a:t>edu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54" name="Group 142"/>
          <p:cNvGraphicFramePr>
            <a:graphicFrameLocks noGrp="1"/>
          </p:cNvGraphicFramePr>
          <p:nvPr>
            <p:ph sz="quarter" idx="1"/>
          </p:nvPr>
        </p:nvGraphicFramePr>
        <p:xfrm>
          <a:off x="214313" y="1071563"/>
          <a:ext cx="7742063" cy="5572163"/>
        </p:xfrm>
        <a:graphic>
          <a:graphicData uri="http://schemas.openxmlformats.org/drawingml/2006/table">
            <a:tbl>
              <a:tblPr/>
              <a:tblGrid>
                <a:gridCol w="3853631"/>
                <a:gridCol w="1224136"/>
                <a:gridCol w="1208746"/>
                <a:gridCol w="1455550"/>
              </a:tblGrid>
              <a:tr h="13794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2009/10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2010/11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2011/12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год</a:t>
                      </a:r>
                    </a:p>
                    <a:p>
                      <a:endParaRPr lang="ru-RU" sz="20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68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Количество учащихся, в т.ч.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I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ступень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II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ступень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III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ступень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</a:p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  <a:p>
                      <a:pPr algn="l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Количество классов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71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Средняя наполняемость классов (норма 13,7)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11,4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11,4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12,8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Прямоугольник 34"/>
          <p:cNvSpPr>
            <a:spLocks noChangeArrowheads="1"/>
          </p:cNvSpPr>
          <p:nvPr/>
        </p:nvSpPr>
        <p:spPr bwMode="auto">
          <a:xfrm>
            <a:off x="285750" y="500063"/>
            <a:ext cx="8429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/>
              <a:t>Показатели деятельности учреждения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712" name="Group 64"/>
          <p:cNvGraphicFramePr>
            <a:graphicFrameLocks noGrp="1"/>
          </p:cNvGraphicFramePr>
          <p:nvPr>
            <p:ph sz="quarter" idx="1"/>
          </p:nvPr>
        </p:nvGraphicFramePr>
        <p:xfrm>
          <a:off x="304800" y="333375"/>
          <a:ext cx="7246937" cy="6445734"/>
        </p:xfrm>
        <a:graphic>
          <a:graphicData uri="http://schemas.openxmlformats.org/drawingml/2006/table">
            <a:tbl>
              <a:tblPr/>
              <a:tblGrid>
                <a:gridCol w="2035175"/>
                <a:gridCol w="1736725"/>
                <a:gridCol w="1738312"/>
                <a:gridCol w="1736725"/>
              </a:tblGrid>
              <a:tr h="753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charset="0"/>
                        </a:rPr>
                        <a:t>Наименование показателя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charset="0"/>
                        </a:rPr>
                        <a:t>2008/09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charset="0"/>
                        </a:rPr>
                        <a:t>       2009/10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charset="0"/>
                        </a:rPr>
                        <a:t>2010/11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8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Количество учителей (без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совмест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.), в т.ч.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    высшая категория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I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категория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II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категория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                           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Количество детей на 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учителя 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(норматив 9,0)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6,2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Количество работников школы (без совмест.)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Количество детей на 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работника 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(норматив 5,5)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4,75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4,75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826" name="Group 130"/>
          <p:cNvGraphicFramePr>
            <a:graphicFrameLocks noGrp="1"/>
          </p:cNvGraphicFramePr>
          <p:nvPr>
            <p:ph sz="quarter" idx="1"/>
          </p:nvPr>
        </p:nvGraphicFramePr>
        <p:xfrm>
          <a:off x="304800" y="549275"/>
          <a:ext cx="6948487" cy="6174678"/>
        </p:xfrm>
        <a:graphic>
          <a:graphicData uri="http://schemas.openxmlformats.org/drawingml/2006/table">
            <a:tbl>
              <a:tblPr/>
              <a:tblGrid>
                <a:gridCol w="1736725"/>
                <a:gridCol w="1736725"/>
                <a:gridCol w="1738312"/>
                <a:gridCol w="1736725"/>
              </a:tblGrid>
              <a:tr h="922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Наименование показателя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2009/10 год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2010/11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2011/12 год</a:t>
                      </a:r>
                    </a:p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Общая площадь, м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1975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Площадь учебных аудиторий, м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550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550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550</a:t>
                      </a:r>
                      <a:endParaRPr lang="ru-RU" sz="1600" b="1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Количество общих площадей на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учащегося, м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(норматив 7,5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м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11,7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13,1</a:t>
                      </a:r>
                      <a:endParaRPr lang="ru-RU" sz="1600" b="1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12,1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Количество учебных площадей на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учащегося, м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(норматив 2,5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м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5,3</a:t>
                      </a:r>
                      <a:endParaRPr lang="ru-RU" sz="16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Площадь спортивного зала, м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862" name="Group 118"/>
          <p:cNvGraphicFramePr>
            <a:graphicFrameLocks noGrp="1"/>
          </p:cNvGraphicFramePr>
          <p:nvPr>
            <p:ph sz="quarter" idx="1"/>
          </p:nvPr>
        </p:nvGraphicFramePr>
        <p:xfrm>
          <a:off x="250825" y="260350"/>
          <a:ext cx="8642350" cy="6345239"/>
        </p:xfrm>
        <a:graphic>
          <a:graphicData uri="http://schemas.openxmlformats.org/drawingml/2006/table">
            <a:tbl>
              <a:tblPr/>
              <a:tblGrid>
                <a:gridCol w="1595438"/>
                <a:gridCol w="1762125"/>
                <a:gridCol w="1760537"/>
                <a:gridCol w="1763713"/>
                <a:gridCol w="1760537"/>
              </a:tblGrid>
              <a:tr h="993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Наименование показателя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2007 год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2008 год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2009 год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2010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5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Проектная мощность школы, чел.</a:t>
                      </a:r>
                      <a:endParaRPr kumimoji="0" lang="ru-RU" sz="14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3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Процент укомплектованности школы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65%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66%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66%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66%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5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Количество компьютеров в школе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6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Количество компьютеров, используемых в образовательном процессе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5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Количество учащихся на 1 компьютер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/>
          </p:cNvSpPr>
          <p:nvPr>
            <p:ph sz="quarter" idx="1"/>
          </p:nvPr>
        </p:nvSpPr>
        <p:spPr>
          <a:xfrm>
            <a:off x="304800" y="1773238"/>
            <a:ext cx="8686800" cy="430688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smtClean="0"/>
          </a:p>
          <a:p>
            <a:pPr algn="ctr" eaLnBrk="1" hangingPunct="1"/>
            <a:r>
              <a:rPr lang="ru-RU" smtClean="0"/>
              <a:t>Директор</a:t>
            </a:r>
          </a:p>
          <a:p>
            <a:pPr algn="ctr" eaLnBrk="1" hangingPunct="1"/>
            <a:r>
              <a:rPr lang="ru-RU" smtClean="0"/>
              <a:t>Управляющий совет</a:t>
            </a:r>
          </a:p>
          <a:p>
            <a:pPr algn="ctr" eaLnBrk="1" hangingPunct="1"/>
            <a:r>
              <a:rPr lang="ru-RU" smtClean="0"/>
              <a:t>Педагогический совет</a:t>
            </a:r>
          </a:p>
          <a:p>
            <a:pPr algn="ctr" eaLnBrk="1" hangingPunct="1"/>
            <a:r>
              <a:rPr lang="ru-RU" smtClean="0"/>
              <a:t>Методический совет</a:t>
            </a:r>
          </a:p>
          <a:p>
            <a:pPr algn="ctr" eaLnBrk="1" hangingPunct="1"/>
            <a:r>
              <a:rPr lang="ru-RU" smtClean="0"/>
              <a:t>Проблемные группы</a:t>
            </a:r>
          </a:p>
          <a:p>
            <a:pPr algn="ctr" eaLnBrk="1" hangingPunct="1"/>
            <a:r>
              <a:rPr lang="ru-RU" smtClean="0"/>
              <a:t>Совет Лидеров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20483" name="Прямоугольник 4"/>
          <p:cNvSpPr>
            <a:spLocks noChangeArrowheads="1"/>
          </p:cNvSpPr>
          <p:nvPr/>
        </p:nvSpPr>
        <p:spPr bwMode="auto">
          <a:xfrm>
            <a:off x="1214438" y="571500"/>
            <a:ext cx="7143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Структура управления школой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400" dirty="0" smtClean="0"/>
              <a:t>Учителей – 15 человек </a:t>
            </a:r>
          </a:p>
          <a:p>
            <a:pPr eaLnBrk="1" hangingPunct="1"/>
            <a:r>
              <a:rPr lang="ru-RU" sz="2400" dirty="0" smtClean="0"/>
              <a:t>Средний возраст – 38 лет</a:t>
            </a:r>
          </a:p>
          <a:p>
            <a:pPr eaLnBrk="1" hangingPunct="1"/>
            <a:r>
              <a:rPr lang="ru-RU" sz="2400" dirty="0" smtClean="0"/>
              <a:t>С высшим образованием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dirty="0" smtClean="0"/>
              <a:t>        – 53</a:t>
            </a:r>
            <a:r>
              <a:rPr lang="en-US" sz="2400" dirty="0" smtClean="0">
                <a:cs typeface="Arial" pitchFamily="34" charset="0"/>
              </a:rPr>
              <a:t>%</a:t>
            </a:r>
            <a:endParaRPr lang="ru-RU" sz="2400" dirty="0" smtClean="0">
              <a:cs typeface="Arial" pitchFamily="34" charset="0"/>
            </a:endParaRPr>
          </a:p>
          <a:p>
            <a:pPr eaLnBrk="1" hangingPunct="1"/>
            <a:r>
              <a:rPr lang="ru-RU" sz="2400" dirty="0" err="1" smtClean="0">
                <a:cs typeface="Arial" pitchFamily="34" charset="0"/>
              </a:rPr>
              <a:t>Категорийность</a:t>
            </a:r>
            <a:r>
              <a:rPr lang="ru-RU" sz="2400" dirty="0" smtClean="0">
                <a:cs typeface="Arial" pitchFamily="34" charset="0"/>
              </a:rPr>
              <a:t> – 87%</a:t>
            </a:r>
          </a:p>
          <a:p>
            <a:pPr eaLnBrk="1" hangingPunct="1"/>
            <a:endParaRPr lang="ru-RU" sz="2400" dirty="0" smtClean="0">
              <a:cs typeface="Arial" pitchFamily="34" charset="0"/>
            </a:endParaRPr>
          </a:p>
          <a:p>
            <a:pPr eaLnBrk="1" hangingPunct="1"/>
            <a:r>
              <a:rPr lang="ru-RU" sz="2400" dirty="0" smtClean="0">
                <a:cs typeface="Arial" pitchFamily="34" charset="0"/>
              </a:rPr>
              <a:t>Стаж работы до 10 лет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dirty="0" smtClean="0">
                <a:cs typeface="Arial" pitchFamily="34" charset="0"/>
              </a:rPr>
              <a:t>     – 5 человек</a:t>
            </a:r>
          </a:p>
          <a:p>
            <a:pPr eaLnBrk="1" hangingPunct="1"/>
            <a:r>
              <a:rPr lang="ru-RU" sz="2400" dirty="0" smtClean="0">
                <a:cs typeface="Arial" pitchFamily="34" charset="0"/>
              </a:rPr>
              <a:t>От 11 лет до 21 года – 5 человек</a:t>
            </a:r>
          </a:p>
          <a:p>
            <a:pPr eaLnBrk="1" hangingPunct="1"/>
            <a:r>
              <a:rPr lang="ru-RU" sz="2400" dirty="0" smtClean="0">
                <a:cs typeface="Arial" pitchFamily="34" charset="0"/>
              </a:rPr>
              <a:t>От 22 лет до 30 лет – 5 человек</a:t>
            </a:r>
          </a:p>
          <a:p>
            <a:pPr eaLnBrk="1" hangingPunct="1"/>
            <a:endParaRPr lang="en-US" dirty="0" smtClean="0">
              <a:cs typeface="Arial" pitchFamily="34" charset="0"/>
            </a:endParaRPr>
          </a:p>
          <a:p>
            <a:pPr eaLnBrk="1" hangingPunct="1"/>
            <a:endParaRPr lang="ru-RU" dirty="0" smtClean="0"/>
          </a:p>
        </p:txBody>
      </p:sp>
      <p:sp>
        <p:nvSpPr>
          <p:cNvPr id="21507" name="Прямоугольник 3"/>
          <p:cNvSpPr>
            <a:spLocks noChangeArrowheads="1"/>
          </p:cNvSpPr>
          <p:nvPr/>
        </p:nvSpPr>
        <p:spPr bwMode="auto">
          <a:xfrm>
            <a:off x="928688" y="571500"/>
            <a:ext cx="7500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/>
              <a:t>Педагогические кадры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716</TotalTime>
  <Words>1435</Words>
  <Application>Microsoft Office PowerPoint</Application>
  <PresentationFormat>Экран (4:3)</PresentationFormat>
  <Paragraphs>380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Эркер</vt:lpstr>
      <vt:lpstr>       Публичный отчет о деятельности     МБОУ Мокинская средняя общеобразовательная школа  за 2011/2012 учебный год</vt:lpstr>
      <vt:lpstr>Задачи на 2011-2012 уч. год </vt:lpstr>
      <vt:lpstr>Общие сведения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Число обучающихся на “5”, на “4” и “5” по каждой ступени </vt:lpstr>
      <vt:lpstr>Слайд 15</vt:lpstr>
      <vt:lpstr>Наши успехи </vt:lpstr>
      <vt:lpstr>Внешняя оценка результатов учебной деятельности  Аттестация 9 класс</vt:lpstr>
      <vt:lpstr>Мониторинг 4 класс</vt:lpstr>
      <vt:lpstr>Традиционные школьные мероприятия</vt:lpstr>
      <vt:lpstr>Школьные соревнования</vt:lpstr>
      <vt:lpstr>Спортивные достижения учащихся</vt:lpstr>
      <vt:lpstr>Слайд 22</vt:lpstr>
      <vt:lpstr>Слайд 23</vt:lpstr>
      <vt:lpstr>Дополнительное образование в школе</vt:lpstr>
      <vt:lpstr>Слайд 25</vt:lpstr>
      <vt:lpstr>Слайд 26</vt:lpstr>
      <vt:lpstr>Перспективы развития школы на 2012-2013 </vt:lpstr>
    </vt:vector>
  </TitlesOfParts>
  <Company>МОУ Мокинская СШ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Публичный отчет о деятельности  МОУ Мокинская средняя общеобразовательная школа     за 2010/2011 учебный год</dc:title>
  <dc:creator>ффф</dc:creator>
  <cp:lastModifiedBy>1</cp:lastModifiedBy>
  <cp:revision>84</cp:revision>
  <dcterms:created xsi:type="dcterms:W3CDTF">2011-07-25T05:35:08Z</dcterms:created>
  <dcterms:modified xsi:type="dcterms:W3CDTF">2012-08-03T05:22:45Z</dcterms:modified>
</cp:coreProperties>
</file>